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</p:sldIdLst>
  <p:sldSz cy="6858000" cx="9144000"/>
  <p:notesSz cx="6858000" cy="9144000"/>
  <p:embeddedFontLst>
    <p:embeddedFont>
      <p:font typeface="Lato"/>
      <p:regular r:id="rId40"/>
      <p:bold r:id="rId41"/>
      <p:italic r:id="rId42"/>
      <p:boldItalic r:id="rId43"/>
    </p:embeddedFont>
    <p:embeddedFont>
      <p:font typeface="Lato Black"/>
      <p:bold r:id="rId44"/>
      <p:boldItalic r:id="rId4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font" Target="fonts/Lato-regular.fntdata"/><Relationship Id="rId20" Type="http://schemas.openxmlformats.org/officeDocument/2006/relationships/slide" Target="slides/slide15.xml"/><Relationship Id="rId42" Type="http://schemas.openxmlformats.org/officeDocument/2006/relationships/font" Target="fonts/Lato-italic.fntdata"/><Relationship Id="rId41" Type="http://schemas.openxmlformats.org/officeDocument/2006/relationships/font" Target="fonts/Lato-bold.fntdata"/><Relationship Id="rId22" Type="http://schemas.openxmlformats.org/officeDocument/2006/relationships/slide" Target="slides/slide17.xml"/><Relationship Id="rId44" Type="http://schemas.openxmlformats.org/officeDocument/2006/relationships/font" Target="fonts/LatoBlack-bold.fntdata"/><Relationship Id="rId21" Type="http://schemas.openxmlformats.org/officeDocument/2006/relationships/slide" Target="slides/slide16.xml"/><Relationship Id="rId43" Type="http://schemas.openxmlformats.org/officeDocument/2006/relationships/font" Target="fonts/Lato-boldItalic.fntdata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45" Type="http://schemas.openxmlformats.org/officeDocument/2006/relationships/font" Target="fonts/LatoBlack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slide" Target="slides/slide32.xml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39" Type="http://schemas.openxmlformats.org/officeDocument/2006/relationships/slide" Target="slides/slide34.xml"/><Relationship Id="rId16" Type="http://schemas.openxmlformats.org/officeDocument/2006/relationships/slide" Target="slides/slide11.xml"/><Relationship Id="rId38" Type="http://schemas.openxmlformats.org/officeDocument/2006/relationships/slide" Target="slides/slide33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p2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2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2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5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3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3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3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3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3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400"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transition spd="med">
    <p:fade/>
  </p:transition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slide" Target="/ppt/slides/slide14.xml"/><Relationship Id="rId10" Type="http://schemas.openxmlformats.org/officeDocument/2006/relationships/slide" Target="/ppt/slides/slide22.xml"/><Relationship Id="rId13" Type="http://schemas.openxmlformats.org/officeDocument/2006/relationships/slide" Target="/ppt/slides/slide16.xml"/><Relationship Id="rId12" Type="http://schemas.openxmlformats.org/officeDocument/2006/relationships/slide" Target="/ppt/slides/slide24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slide" Target="/ppt/slides/slide2.xml"/><Relationship Id="rId9" Type="http://schemas.openxmlformats.org/officeDocument/2006/relationships/slide" Target="/ppt/slides/slide12.xml"/><Relationship Id="rId15" Type="http://schemas.openxmlformats.org/officeDocument/2006/relationships/slide" Target="/ppt/slides/slide18.xml"/><Relationship Id="rId14" Type="http://schemas.openxmlformats.org/officeDocument/2006/relationships/slide" Target="/ppt/slides/slide26.xml"/><Relationship Id="rId17" Type="http://schemas.openxmlformats.org/officeDocument/2006/relationships/slide" Target="/ppt/slides/slide20.xml"/><Relationship Id="rId16" Type="http://schemas.openxmlformats.org/officeDocument/2006/relationships/slide" Target="/ppt/slides/slide28.xml"/><Relationship Id="rId5" Type="http://schemas.openxmlformats.org/officeDocument/2006/relationships/slide" Target="/ppt/slides/slide4.xml"/><Relationship Id="rId19" Type="http://schemas.openxmlformats.org/officeDocument/2006/relationships/slide" Target="/ppt/slides/slide32.xml"/><Relationship Id="rId6" Type="http://schemas.openxmlformats.org/officeDocument/2006/relationships/slide" Target="/ppt/slides/slide6.xml"/><Relationship Id="rId18" Type="http://schemas.openxmlformats.org/officeDocument/2006/relationships/slide" Target="/ppt/slides/slide30.xml"/><Relationship Id="rId7" Type="http://schemas.openxmlformats.org/officeDocument/2006/relationships/slide" Target="/ppt/slides/slide8.xml"/><Relationship Id="rId8" Type="http://schemas.openxmlformats.org/officeDocument/2006/relationships/slide" Target="/ppt/slides/slide10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/ppt/slides/slide1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/ppt/slides/slide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/ppt/slides/slide1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/ppt/slides/slide1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/ppt/slides/slide1.xml"/><Relationship Id="rId4" Type="http://schemas.openxmlformats.org/officeDocument/2006/relationships/slide" Target="/ppt/slides/slide1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/ppt/slides/slide1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/ppt/slides/slide1.xml"/><Relationship Id="rId4" Type="http://schemas.openxmlformats.org/officeDocument/2006/relationships/slide" Target="/ppt/slides/slide1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/ppt/slides/slide1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/ppt/slides/slide1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/ppt/slides/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1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/ppt/slides/slide1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slide" Target="/ppt/slides/slide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slide" Target="/ppt/slides/slide1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/ppt/slides/slide1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/ppt/slides/slide1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/ppt/slides/slide1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/ppt/slides/slide1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/ppt/slides/slide1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/ppt/slides/slide1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slide" Target="/ppt/slides/slide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/ppt/slides/slide1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/ppt/slides/slide1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slide" Target="/ppt/slides/slide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slide" Target="/ppt/slides/slide1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slide" Target="/ppt/slides/slide34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Relationship Id="rId3" Type="http://schemas.openxmlformats.org/officeDocument/2006/relationships/slide" Target="/ppt/slides/slide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/ppt/slides/slide1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/ppt/slides/slide1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slide" Target="/ppt/slides/slide1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/ppt/slides/slide1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/ppt/slides/slide1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/ppt/slides/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/>
          <p:nvPr>
            <p:ph type="title"/>
          </p:nvPr>
        </p:nvSpPr>
        <p:spPr>
          <a:xfrm>
            <a:off x="2342250" y="304800"/>
            <a:ext cx="63450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3600"/>
              <a:buFont typeface="Arial"/>
              <a:buNone/>
            </a:pPr>
            <a:r>
              <a:rPr b="1" lang="en-US" sz="36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UNIT QUIZ</a:t>
            </a:r>
            <a:endParaRPr b="1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27" name="Google Shape;27;p4"/>
          <p:cNvPicPr preferRelativeResize="0"/>
          <p:nvPr>
            <p:ph idx="2" type="tbl"/>
          </p:nvPr>
        </p:nvPicPr>
        <p:blipFill rotWithShape="1">
          <a:blip r:embed="rId3">
            <a:alphaModFix/>
          </a:blip>
          <a:srcRect b="-3257" l="-1534" r="-787" t="-2150"/>
          <a:stretch/>
        </p:blipFill>
        <p:spPr>
          <a:xfrm>
            <a:off x="1981200" y="1143000"/>
            <a:ext cx="5359500" cy="46737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4"/>
          <p:cNvSpPr txBox="1"/>
          <p:nvPr/>
        </p:nvSpPr>
        <p:spPr>
          <a:xfrm>
            <a:off x="2225700" y="1426450"/>
            <a:ext cx="1401000" cy="32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TRUE/FALSE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" name="Google Shape;29;p4"/>
          <p:cNvSpPr txBox="1"/>
          <p:nvPr/>
        </p:nvSpPr>
        <p:spPr>
          <a:xfrm>
            <a:off x="2590800" y="2172250"/>
            <a:ext cx="6522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4"/>
              </a:rPr>
              <a:t>100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" name="Google Shape;30;p4"/>
          <p:cNvSpPr txBox="1"/>
          <p:nvPr/>
        </p:nvSpPr>
        <p:spPr>
          <a:xfrm>
            <a:off x="2515050" y="2917488"/>
            <a:ext cx="803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5"/>
              </a:rPr>
              <a:t>200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" name="Google Shape;31;p4"/>
          <p:cNvSpPr txBox="1"/>
          <p:nvPr/>
        </p:nvSpPr>
        <p:spPr>
          <a:xfrm>
            <a:off x="2546850" y="3662725"/>
            <a:ext cx="740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6"/>
              </a:rPr>
              <a:t>300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" name="Google Shape;32;p4"/>
          <p:cNvSpPr txBox="1"/>
          <p:nvPr/>
        </p:nvSpPr>
        <p:spPr>
          <a:xfrm>
            <a:off x="2546850" y="4415325"/>
            <a:ext cx="740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7"/>
              </a:rPr>
              <a:t>400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" name="Google Shape;33;p4"/>
          <p:cNvSpPr txBox="1"/>
          <p:nvPr/>
        </p:nvSpPr>
        <p:spPr>
          <a:xfrm>
            <a:off x="2515050" y="5167925"/>
            <a:ext cx="803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8"/>
              </a:rPr>
              <a:t>500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" name="Google Shape;34;p4"/>
          <p:cNvSpPr txBox="1"/>
          <p:nvPr/>
        </p:nvSpPr>
        <p:spPr>
          <a:xfrm>
            <a:off x="4262888" y="2173963"/>
            <a:ext cx="803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9"/>
              </a:rPr>
              <a:t>100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5" name="Google Shape;35;p4"/>
          <p:cNvSpPr txBox="1"/>
          <p:nvPr/>
        </p:nvSpPr>
        <p:spPr>
          <a:xfrm>
            <a:off x="6026700" y="2166838"/>
            <a:ext cx="861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10"/>
              </a:rPr>
              <a:t>100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6" name="Google Shape;36;p4"/>
          <p:cNvSpPr txBox="1"/>
          <p:nvPr/>
        </p:nvSpPr>
        <p:spPr>
          <a:xfrm>
            <a:off x="4262900" y="2909213"/>
            <a:ext cx="803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11"/>
              </a:rPr>
              <a:t>200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" name="Google Shape;37;p4"/>
          <p:cNvSpPr txBox="1"/>
          <p:nvPr/>
        </p:nvSpPr>
        <p:spPr>
          <a:xfrm>
            <a:off x="6087450" y="2903863"/>
            <a:ext cx="7401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12"/>
              </a:rPr>
              <a:t>200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8" name="Google Shape;38;p4"/>
          <p:cNvSpPr txBox="1"/>
          <p:nvPr/>
        </p:nvSpPr>
        <p:spPr>
          <a:xfrm>
            <a:off x="4240488" y="3670938"/>
            <a:ext cx="861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13"/>
              </a:rPr>
              <a:t>300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" name="Google Shape;39;p4"/>
          <p:cNvSpPr txBox="1"/>
          <p:nvPr/>
        </p:nvSpPr>
        <p:spPr>
          <a:xfrm>
            <a:off x="6055650" y="3659588"/>
            <a:ext cx="803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14"/>
              </a:rPr>
              <a:t>300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0" name="Google Shape;40;p4"/>
          <p:cNvSpPr txBox="1"/>
          <p:nvPr/>
        </p:nvSpPr>
        <p:spPr>
          <a:xfrm>
            <a:off x="4261050" y="4406175"/>
            <a:ext cx="861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15"/>
              </a:rPr>
              <a:t>400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1" name="Google Shape;41;p4"/>
          <p:cNvSpPr txBox="1"/>
          <p:nvPr/>
        </p:nvSpPr>
        <p:spPr>
          <a:xfrm>
            <a:off x="6026700" y="4415325"/>
            <a:ext cx="861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16"/>
              </a:rPr>
              <a:t>400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" name="Google Shape;42;p4"/>
          <p:cNvSpPr txBox="1"/>
          <p:nvPr/>
        </p:nvSpPr>
        <p:spPr>
          <a:xfrm>
            <a:off x="4230150" y="5167888"/>
            <a:ext cx="861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17"/>
              </a:rPr>
              <a:t>500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3" name="Google Shape;43;p4"/>
          <p:cNvSpPr txBox="1"/>
          <p:nvPr/>
        </p:nvSpPr>
        <p:spPr>
          <a:xfrm>
            <a:off x="6055650" y="5167900"/>
            <a:ext cx="8037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18"/>
              </a:rPr>
              <a:t>500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4" name="Google Shape;44;p4"/>
          <p:cNvSpPr txBox="1"/>
          <p:nvPr/>
        </p:nvSpPr>
        <p:spPr>
          <a:xfrm>
            <a:off x="3516300" y="5994375"/>
            <a:ext cx="23511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19"/>
              </a:rPr>
              <a:t>Final Question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5" name="Google Shape;45;p4"/>
          <p:cNvSpPr txBox="1"/>
          <p:nvPr/>
        </p:nvSpPr>
        <p:spPr>
          <a:xfrm>
            <a:off x="3810900" y="1310950"/>
            <a:ext cx="1761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CHOICES &amp; CONSEQUENCES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6" name="Google Shape;46;p4"/>
          <p:cNvSpPr txBox="1"/>
          <p:nvPr/>
        </p:nvSpPr>
        <p:spPr>
          <a:xfrm>
            <a:off x="5757000" y="1303300"/>
            <a:ext cx="14010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rPr lang="en-US" sz="15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FILL IN THE BLANKS</a:t>
            </a:r>
            <a:endParaRPr sz="15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3"/>
          <p:cNvSpPr txBox="1"/>
          <p:nvPr/>
        </p:nvSpPr>
        <p:spPr>
          <a:xfrm>
            <a:off x="1295400" y="2743200"/>
            <a:ext cx="6705600" cy="11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Smoking cannot cause heart disease.</a:t>
            </a:r>
            <a:endParaRPr sz="3200"/>
          </a:p>
        </p:txBody>
      </p:sp>
      <p:sp>
        <p:nvSpPr>
          <p:cNvPr id="112" name="Google Shape;112;p13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3" name="Google Shape;113;p13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14" name="Google Shape;114;p13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i="0" lang="en-US" sz="3000" u="non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True/False:</a:t>
            </a: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5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4"/>
          <p:cNvSpPr txBox="1"/>
          <p:nvPr/>
        </p:nvSpPr>
        <p:spPr>
          <a:xfrm>
            <a:off x="3124200" y="3200400"/>
            <a:ext cx="3505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“</a:t>
            </a:r>
            <a:r>
              <a:rPr lang="en-US" sz="3200">
                <a:solidFill>
                  <a:schemeClr val="dk1"/>
                </a:solidFill>
              </a:rPr>
              <a:t>False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”?</a:t>
            </a:r>
            <a:endParaRPr/>
          </a:p>
        </p:txBody>
      </p:sp>
      <p:sp>
        <p:nvSpPr>
          <p:cNvPr id="120" name="Google Shape;120;p14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1" name="Google Shape;121;p14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i="0" lang="en-US" sz="3000" u="non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True/False:</a:t>
            </a: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5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5"/>
          <p:cNvSpPr txBox="1"/>
          <p:nvPr/>
        </p:nvSpPr>
        <p:spPr>
          <a:xfrm>
            <a:off x="1600200" y="1905000"/>
            <a:ext cx="6705600" cy="247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800">
                <a:solidFill>
                  <a:schemeClr val="dk1"/>
                </a:solidFill>
              </a:rPr>
              <a:t>Young people who smoke cigarettes_______.</a:t>
            </a:r>
            <a:br>
              <a:rPr lang="en-US" sz="2800">
                <a:solidFill>
                  <a:schemeClr val="dk1"/>
                </a:solidFill>
              </a:rPr>
            </a:br>
            <a:endParaRPr sz="2800"/>
          </a:p>
          <a:p>
            <a:pPr indent="-457200" lvl="0" marL="45720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/>
          </a:p>
        </p:txBody>
      </p:sp>
      <p:sp>
        <p:nvSpPr>
          <p:cNvPr id="127" name="Google Shape;127;p15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8" name="Google Shape;128;p15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29" name="Google Shape;129;p15"/>
          <p:cNvSpPr txBox="1"/>
          <p:nvPr/>
        </p:nvSpPr>
        <p:spPr>
          <a:xfrm>
            <a:off x="1676400" y="3048000"/>
            <a:ext cx="57912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</a:t>
            </a: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>
                <a:solidFill>
                  <a:schemeClr val="dk1"/>
                </a:solidFill>
              </a:rPr>
              <a:t>are likely to be less physically fit and to have more breathing problems than kids who don’t smoke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</a:t>
            </a:r>
            <a:r>
              <a:rPr lang="en-US" sz="1800">
                <a:solidFill>
                  <a:schemeClr val="dk1"/>
                </a:solidFill>
              </a:rPr>
              <a:t>report that they cough and wheeze more than their peers who don’t smoke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</a:t>
            </a:r>
            <a:r>
              <a:rPr lang="en-US" sz="1800">
                <a:solidFill>
                  <a:schemeClr val="dk1"/>
                </a:solidFill>
              </a:rPr>
              <a:t>neither A nor B</a:t>
            </a:r>
            <a:br>
              <a:rPr lang="en-US" sz="1800">
                <a:solidFill>
                  <a:schemeClr val="dk1"/>
                </a:solidFill>
              </a:rPr>
            </a:b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d) </a:t>
            </a:r>
            <a:r>
              <a:rPr lang="en-US" sz="1800">
                <a:solidFill>
                  <a:schemeClr val="dk1"/>
                </a:solidFill>
              </a:rPr>
              <a:t>both A and B</a:t>
            </a:r>
            <a:endParaRPr/>
          </a:p>
        </p:txBody>
      </p:sp>
      <p:sp>
        <p:nvSpPr>
          <p:cNvPr id="130" name="Google Shape;130;p15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Choices &amp; Consequences:</a:t>
            </a: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b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6"/>
          <p:cNvSpPr txBox="1"/>
          <p:nvPr/>
        </p:nvSpPr>
        <p:spPr>
          <a:xfrm>
            <a:off x="2209800" y="3048000"/>
            <a:ext cx="5105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What is “</a:t>
            </a:r>
            <a:r>
              <a:rPr lang="en-US" sz="3200">
                <a:solidFill>
                  <a:schemeClr val="dk1"/>
                </a:solidFill>
              </a:rPr>
              <a:t>both A and B”</a:t>
            </a:r>
            <a:endParaRPr/>
          </a:p>
        </p:txBody>
      </p:sp>
      <p:sp>
        <p:nvSpPr>
          <p:cNvPr id="136" name="Google Shape;136;p16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37" name="Google Shape;137;p16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Choices &amp; Consequences:</a:t>
            </a:r>
            <a:b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7"/>
          <p:cNvSpPr txBox="1"/>
          <p:nvPr/>
        </p:nvSpPr>
        <p:spPr>
          <a:xfrm>
            <a:off x="1752600" y="1981200"/>
            <a:ext cx="6477000" cy="277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Smoking cigarettes can damage</a:t>
            </a:r>
            <a:r>
              <a:rPr b="0" i="0" lang="en-US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_______.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</a:t>
            </a:r>
            <a:r>
              <a:rPr lang="en-US" sz="1800">
                <a:solidFill>
                  <a:schemeClr val="dk1"/>
                </a:solidFill>
              </a:rPr>
              <a:t>only your mouth and gums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</a:t>
            </a:r>
            <a:r>
              <a:rPr lang="en-US" sz="1800">
                <a:solidFill>
                  <a:schemeClr val="dk1"/>
                </a:solidFill>
              </a:rPr>
              <a:t>only your lungs and heart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</a:t>
            </a:r>
            <a:r>
              <a:rPr lang="en-US" sz="1800">
                <a:solidFill>
                  <a:schemeClr val="dk1"/>
                </a:solidFill>
              </a:rPr>
              <a:t>only your lungs</a:t>
            </a:r>
            <a:endParaRPr sz="18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d) </a:t>
            </a:r>
            <a:r>
              <a:rPr lang="en-US" sz="1800">
                <a:solidFill>
                  <a:schemeClr val="dk1"/>
                </a:solidFill>
              </a:rPr>
              <a:t>nearly every organ in your body</a:t>
            </a:r>
            <a:endParaRPr sz="1800"/>
          </a:p>
        </p:txBody>
      </p:sp>
      <p:sp>
        <p:nvSpPr>
          <p:cNvPr id="143" name="Google Shape;143;p17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gradFill>
            <a:gsLst>
              <a:gs pos="0">
                <a:srgbClr val="990099"/>
              </a:gs>
              <a:gs pos="100000">
                <a:srgbClr val="660066"/>
              </a:gs>
            </a:gsLst>
            <a:lin ang="5400000" scaled="0"/>
          </a:gradFill>
          <a:ln cap="flat" cmpd="sng" w="9525">
            <a:solidFill>
              <a:srgbClr val="6600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4" name="Google Shape;144;p17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4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5" name="Google Shape;145;p17"/>
          <p:cNvSpPr txBox="1"/>
          <p:nvPr/>
        </p:nvSpPr>
        <p:spPr>
          <a:xfrm>
            <a:off x="4733225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6" name="Google Shape;146;p17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Choices &amp; Consequences:</a:t>
            </a:r>
            <a:b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2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8"/>
          <p:cNvSpPr txBox="1"/>
          <p:nvPr/>
        </p:nvSpPr>
        <p:spPr>
          <a:xfrm>
            <a:off x="2057400" y="2971800"/>
            <a:ext cx="51054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8595B"/>
              </a:buClr>
              <a:buSzPts val="3600"/>
              <a:buFont typeface="Arial"/>
              <a:buNone/>
            </a:pPr>
            <a:r>
              <a:rPr lang="en-US" sz="3200">
                <a:solidFill>
                  <a:schemeClr val="dk2"/>
                </a:solidFill>
              </a:rPr>
              <a:t>What is “nearly every organ in your body”?</a:t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8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3" name="Google Shape;153;p18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Choices &amp; Consequences:</a:t>
            </a:r>
            <a:b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2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9"/>
          <p:cNvSpPr txBox="1"/>
          <p:nvPr/>
        </p:nvSpPr>
        <p:spPr>
          <a:xfrm>
            <a:off x="1905000" y="1704450"/>
            <a:ext cx="6172200" cy="335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What best describes what you should think about when making a decision?</a:t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a) </a:t>
            </a:r>
            <a:r>
              <a:rPr lang="en-US" sz="1800">
                <a:solidFill>
                  <a:schemeClr val="dk1"/>
                </a:solidFill>
              </a:rPr>
              <a:t>your friends</a:t>
            </a:r>
            <a:endParaRPr sz="1800"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b) </a:t>
            </a:r>
            <a:r>
              <a:rPr lang="en-US" sz="1800">
                <a:solidFill>
                  <a:schemeClr val="dk1"/>
                </a:solidFill>
              </a:rPr>
              <a:t>what other people will think</a:t>
            </a:r>
            <a:endParaRPr sz="1800"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c) </a:t>
            </a:r>
            <a:r>
              <a:rPr lang="en-US" sz="1800">
                <a:solidFill>
                  <a:schemeClr val="dk1"/>
                </a:solidFill>
              </a:rPr>
              <a:t>your goals, choices, and consequences</a:t>
            </a:r>
            <a:endParaRPr sz="1800"/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d) </a:t>
            </a:r>
            <a:r>
              <a:rPr lang="en-US" sz="1800">
                <a:solidFill>
                  <a:schemeClr val="dk1"/>
                </a:solidFill>
              </a:rPr>
              <a:t>your friends, choices, and consequences</a:t>
            </a: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sz="1800"/>
          </a:p>
        </p:txBody>
      </p:sp>
      <p:sp>
        <p:nvSpPr>
          <p:cNvPr id="159" name="Google Shape;159;p19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gradFill>
            <a:gsLst>
              <a:gs pos="0">
                <a:srgbClr val="990099"/>
              </a:gs>
              <a:gs pos="100000">
                <a:srgbClr val="660066"/>
              </a:gs>
            </a:gsLst>
            <a:lin ang="5400000" scaled="0"/>
          </a:gradFill>
          <a:ln cap="flat" cmpd="sng" w="9525">
            <a:solidFill>
              <a:srgbClr val="660066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0" name="Google Shape;160;p19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4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1" name="Google Shape;161;p19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2" name="Google Shape;162;p19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Choices &amp; Consequences:</a:t>
            </a:r>
            <a:b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3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0"/>
          <p:cNvSpPr txBox="1"/>
          <p:nvPr/>
        </p:nvSpPr>
        <p:spPr>
          <a:xfrm>
            <a:off x="1905000" y="2971800"/>
            <a:ext cx="56388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“</a:t>
            </a:r>
            <a:r>
              <a:rPr lang="en-US" sz="3200">
                <a:solidFill>
                  <a:schemeClr val="dk1"/>
                </a:solidFill>
              </a:rPr>
              <a:t>your goals, choices, and consequences</a:t>
            </a:r>
            <a:r>
              <a:rPr b="0" i="0" lang="en-US" sz="3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”? </a:t>
            </a:r>
            <a:endParaRPr b="0" i="0" sz="3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20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9" name="Google Shape;169;p20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Choices &amp; Consequences:</a:t>
            </a:r>
            <a:b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3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1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5" name="Google Shape;175;p21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6" name="Google Shape;176;p21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Choices &amp; Consequences:</a:t>
            </a:r>
            <a:b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4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7" name="Google Shape;177;p21"/>
          <p:cNvSpPr txBox="1"/>
          <p:nvPr/>
        </p:nvSpPr>
        <p:spPr>
          <a:xfrm>
            <a:off x="1471500" y="2911650"/>
            <a:ext cx="5953500" cy="12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US" sz="3200">
                <a:solidFill>
                  <a:schemeClr val="dk1"/>
                </a:solidFill>
              </a:rPr>
              <a:t>What are three health consequences of tobacco use?</a:t>
            </a:r>
            <a:endParaRPr sz="3200"/>
          </a:p>
        </p:txBody>
      </p:sp>
    </p:spTree>
  </p:cSld>
  <p:clrMapOvr>
    <a:masterClrMapping/>
  </p:clrMapOvr>
  <p:transition spd="med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2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3" name="Google Shape;183;p22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Choices &amp; Consequences:</a:t>
            </a:r>
            <a:b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4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4" name="Google Shape;184;p22"/>
          <p:cNvSpPr txBox="1"/>
          <p:nvPr/>
        </p:nvSpPr>
        <p:spPr>
          <a:xfrm>
            <a:off x="491075" y="1549075"/>
            <a:ext cx="4800600" cy="415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(Any three of the following would be correct.)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Strokes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Cataracts (which can cause blindness)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Emphysema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Gum disease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Pneumonia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Bronchitis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Chronic coughing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Wheezing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Heart disease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2"/>
          <p:cNvSpPr txBox="1"/>
          <p:nvPr/>
        </p:nvSpPr>
        <p:spPr>
          <a:xfrm>
            <a:off x="5215475" y="2749225"/>
            <a:ext cx="4572000" cy="2862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Phlegm production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Bleeding gums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Mouth sores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Shortness of breath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Hardening of the arteries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Increased risk of infection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Damaged immune system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Cancer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Being less physically fit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Impaired lung growth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2" name="Google Shape;52;p5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3" name="Google Shape;53;p5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i="0" lang="en-US" sz="3000" u="non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True/False:</a:t>
            </a: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100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54" name="Google Shape;54;p5"/>
          <p:cNvSpPr txBox="1"/>
          <p:nvPr/>
        </p:nvSpPr>
        <p:spPr>
          <a:xfrm>
            <a:off x="2138550" y="2706750"/>
            <a:ext cx="4866900" cy="16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</a:rPr>
              <a:t>Most middle schoolers are not current cigarette smokers or vapers.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3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1" name="Google Shape;191;p23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2" name="Google Shape;192;p23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Choices &amp; Consequences:</a:t>
            </a:r>
            <a:b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5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3" name="Google Shape;193;p23"/>
          <p:cNvSpPr txBox="1"/>
          <p:nvPr/>
        </p:nvSpPr>
        <p:spPr>
          <a:xfrm>
            <a:off x="1471500" y="2911650"/>
            <a:ext cx="5953500" cy="1243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US" sz="3200">
                <a:solidFill>
                  <a:schemeClr val="dk1"/>
                </a:solidFill>
              </a:rPr>
              <a:t>What are three health consequences of nicotine use?</a:t>
            </a:r>
            <a:endParaRPr sz="3200"/>
          </a:p>
        </p:txBody>
      </p:sp>
    </p:spTree>
  </p:cSld>
  <p:clrMapOvr>
    <a:masterClrMapping/>
  </p:clrMapOvr>
  <p:transition spd="med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4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9" name="Google Shape;199;p24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Choices &amp; Consequences:</a:t>
            </a:r>
            <a:b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</a:b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5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0" name="Google Shape;200;p24"/>
          <p:cNvSpPr txBox="1"/>
          <p:nvPr/>
        </p:nvSpPr>
        <p:spPr>
          <a:xfrm>
            <a:off x="2476500" y="2334600"/>
            <a:ext cx="4800600" cy="24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are: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(Any three of the following would be correct.) 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>
                <a:solidFill>
                  <a:schemeClr val="dk1"/>
                </a:solidFill>
              </a:rPr>
              <a:t>addiction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>
                <a:solidFill>
                  <a:schemeClr val="dk1"/>
                </a:solidFill>
              </a:rPr>
              <a:t>changes to the brain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>
                <a:solidFill>
                  <a:schemeClr val="dk1"/>
                </a:solidFill>
              </a:rPr>
              <a:t>changes to learning</a:t>
            </a:r>
            <a:endParaRPr/>
          </a:p>
          <a:p>
            <a:pPr indent="-3429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lang="en-US" sz="1800">
                <a:solidFill>
                  <a:schemeClr val="dk1"/>
                </a:solidFill>
              </a:rPr>
              <a:t>lack of impulse control</a:t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5"/>
          <p:cNvSpPr txBox="1"/>
          <p:nvPr/>
        </p:nvSpPr>
        <p:spPr>
          <a:xfrm>
            <a:off x="1143000" y="2991000"/>
            <a:ext cx="6705600" cy="11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The chemical in tobacco that affects the brain is_______________.</a:t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25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7" name="Google Shape;207;p25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8" name="Google Shape;208;p25"/>
          <p:cNvSpPr txBox="1"/>
          <p:nvPr>
            <p:ph type="title"/>
          </p:nvPr>
        </p:nvSpPr>
        <p:spPr>
          <a:xfrm>
            <a:off x="29811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Fill in the Blanks: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6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4" name="Google Shape;214;p26"/>
          <p:cNvSpPr txBox="1"/>
          <p:nvPr>
            <p:ph type="title"/>
          </p:nvPr>
        </p:nvSpPr>
        <p:spPr>
          <a:xfrm>
            <a:off x="29811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Fill in the Blanks: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1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5" name="Google Shape;215;p26"/>
          <p:cNvSpPr txBox="1"/>
          <p:nvPr/>
        </p:nvSpPr>
        <p:spPr>
          <a:xfrm>
            <a:off x="1471500" y="2911650"/>
            <a:ext cx="5953500" cy="67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None/>
            </a:pPr>
            <a:r>
              <a:rPr lang="en-US" sz="3200">
                <a:solidFill>
                  <a:schemeClr val="dk1"/>
                </a:solidFill>
              </a:rPr>
              <a:t>What is nicotine?</a:t>
            </a:r>
            <a:endParaRPr sz="3200"/>
          </a:p>
        </p:txBody>
      </p:sp>
    </p:spTree>
  </p:cSld>
  <p:clrMapOvr>
    <a:masterClrMapping/>
  </p:clrMapOvr>
  <p:transition spd="med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27"/>
          <p:cNvSpPr txBox="1"/>
          <p:nvPr/>
        </p:nvSpPr>
        <p:spPr>
          <a:xfrm>
            <a:off x="1143000" y="3352800"/>
            <a:ext cx="6858000" cy="200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Three reasons why most middle schoolers do not use tobacco and nicotine are ______________, ____________________, and ____________________.</a:t>
            </a: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24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27"/>
          <p:cNvSpPr txBox="1"/>
          <p:nvPr/>
        </p:nvSpPr>
        <p:spPr>
          <a:xfrm>
            <a:off x="533400" y="16764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CC"/>
              </a:buClr>
              <a:buSzPts val="4000"/>
              <a:buFont typeface="Arial"/>
              <a:buNone/>
            </a:pPr>
            <a:r>
              <a:rPr b="1" i="0" lang="en-US" sz="4000" u="none">
                <a:solidFill>
                  <a:srgbClr val="0066CC"/>
                </a:solidFill>
                <a:latin typeface="Arial"/>
                <a:ea typeface="Arial"/>
                <a:cs typeface="Arial"/>
                <a:sym typeface="Arial"/>
              </a:rPr>
              <a:t>Double Your Points! Earn 400!</a:t>
            </a:r>
            <a:endParaRPr/>
          </a:p>
        </p:txBody>
      </p:sp>
      <p:sp>
        <p:nvSpPr>
          <p:cNvPr id="222" name="Google Shape;222;p27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3" name="Google Shape;223;p27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4" name="Google Shape;224;p27"/>
          <p:cNvSpPr txBox="1"/>
          <p:nvPr>
            <p:ph type="title"/>
          </p:nvPr>
        </p:nvSpPr>
        <p:spPr>
          <a:xfrm>
            <a:off x="29811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Fill in the Blanks: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2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8"/>
          <p:cNvSpPr txBox="1"/>
          <p:nvPr/>
        </p:nvSpPr>
        <p:spPr>
          <a:xfrm>
            <a:off x="1349250" y="1861650"/>
            <a:ext cx="6445500" cy="288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-US" sz="1800">
                <a:solidFill>
                  <a:schemeClr val="dk1"/>
                </a:solidFill>
              </a:rPr>
              <a:t>They want to be tobacco and nicotine free.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-US" sz="1800">
                <a:solidFill>
                  <a:schemeClr val="dk1"/>
                </a:solidFill>
              </a:rPr>
              <a:t>They know about the health consequences.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-US" sz="1800">
                <a:solidFill>
                  <a:schemeClr val="dk1"/>
                </a:solidFill>
              </a:rPr>
              <a:t>They are concerned about the non-health consequences (e.g., getting in trouble).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●"/>
            </a:pPr>
            <a:r>
              <a:rPr lang="en-US" sz="1800">
                <a:solidFill>
                  <a:schemeClr val="dk1"/>
                </a:solidFill>
              </a:rPr>
              <a:t>Their friends don’t use tobacco or nicotine.</a:t>
            </a:r>
            <a:endParaRPr sz="1800">
              <a:solidFill>
                <a:schemeClr val="dk1"/>
              </a:solidFill>
            </a:endParaRPr>
          </a:p>
        </p:txBody>
      </p:sp>
      <p:sp>
        <p:nvSpPr>
          <p:cNvPr id="230" name="Google Shape;230;p28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1" name="Google Shape;231;p28"/>
          <p:cNvSpPr txBox="1"/>
          <p:nvPr>
            <p:ph type="title"/>
          </p:nvPr>
        </p:nvSpPr>
        <p:spPr>
          <a:xfrm>
            <a:off x="29811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Fill in the Blanks: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2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2" name="Google Shape;232;p28"/>
          <p:cNvSpPr txBox="1"/>
          <p:nvPr/>
        </p:nvSpPr>
        <p:spPr>
          <a:xfrm>
            <a:off x="1349250" y="2362500"/>
            <a:ext cx="5142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</a:rPr>
              <a:t>(Any three of the following would be correct.)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6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29"/>
          <p:cNvSpPr txBox="1"/>
          <p:nvPr/>
        </p:nvSpPr>
        <p:spPr>
          <a:xfrm>
            <a:off x="1071750" y="2466975"/>
            <a:ext cx="7000500" cy="25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chemeClr val="dk2"/>
                </a:solidFill>
              </a:rPr>
              <a:t>“My friends who vape teased me about trying it. So, after school I tried a vape with them even though I didn’t want to.” </a:t>
            </a:r>
            <a:br>
              <a:rPr lang="en-US" sz="2400">
                <a:solidFill>
                  <a:schemeClr val="dk2"/>
                </a:solidFill>
              </a:rPr>
            </a:br>
            <a:br>
              <a:rPr lang="en-US" sz="2400">
                <a:solidFill>
                  <a:schemeClr val="dk2"/>
                </a:solidFill>
              </a:rPr>
            </a:br>
            <a:r>
              <a:rPr lang="en-US" sz="2400">
                <a:solidFill>
                  <a:schemeClr val="dk2"/>
                </a:solidFill>
              </a:rPr>
              <a:t>This statement is an example of </a:t>
            </a:r>
            <a:r>
              <a:rPr lang="en-US" sz="2400">
                <a:solidFill>
                  <a:schemeClr val="dk1"/>
                </a:solidFill>
              </a:rPr>
              <a:t>______________.</a:t>
            </a:r>
            <a:endParaRPr sz="2400">
              <a:solidFill>
                <a:schemeClr val="dk2"/>
              </a:solidFill>
            </a:endParaRPr>
          </a:p>
        </p:txBody>
      </p:sp>
      <p:sp>
        <p:nvSpPr>
          <p:cNvPr id="238" name="Google Shape;238;p29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9" name="Google Shape;239;p29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0" name="Google Shape;240;p29"/>
          <p:cNvSpPr txBox="1"/>
          <p:nvPr>
            <p:ph type="title"/>
          </p:nvPr>
        </p:nvSpPr>
        <p:spPr>
          <a:xfrm>
            <a:off x="29811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Fill in the Blanks: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3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0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6" name="Google Shape;246;p30"/>
          <p:cNvSpPr txBox="1"/>
          <p:nvPr>
            <p:ph type="title"/>
          </p:nvPr>
        </p:nvSpPr>
        <p:spPr>
          <a:xfrm>
            <a:off x="29811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Fill in the Blanks: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3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7" name="Google Shape;247;p30"/>
          <p:cNvSpPr txBox="1"/>
          <p:nvPr/>
        </p:nvSpPr>
        <p:spPr>
          <a:xfrm>
            <a:off x="1149750" y="3136500"/>
            <a:ext cx="67056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What is peer pressure?</a:t>
            </a:r>
            <a:endParaRPr b="0" i="0" sz="2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Google Shape;252;p31"/>
          <p:cNvSpPr txBox="1"/>
          <p:nvPr/>
        </p:nvSpPr>
        <p:spPr>
          <a:xfrm>
            <a:off x="1752600" y="2895600"/>
            <a:ext cx="57150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Three reasons why some young people try tobacco and nicotine products, like cigarettes, vapes, smokeless tobacco and nicotine pouches, are:</a:t>
            </a:r>
            <a:endParaRPr sz="2400">
              <a:solidFill>
                <a:schemeClr val="dk1"/>
              </a:solidFill>
            </a:endParaRPr>
          </a:p>
        </p:txBody>
      </p:sp>
      <p:sp>
        <p:nvSpPr>
          <p:cNvPr id="253" name="Google Shape;253;p31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4" name="Google Shape;254;p31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5" name="Google Shape;255;p31"/>
          <p:cNvSpPr txBox="1"/>
          <p:nvPr>
            <p:ph type="title"/>
          </p:nvPr>
        </p:nvSpPr>
        <p:spPr>
          <a:xfrm>
            <a:off x="29811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Fill in the Blanks: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4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2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1" name="Google Shape;261;p32"/>
          <p:cNvSpPr txBox="1"/>
          <p:nvPr>
            <p:ph type="title"/>
          </p:nvPr>
        </p:nvSpPr>
        <p:spPr>
          <a:xfrm>
            <a:off x="29811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Fill in the Blanks: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4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2" name="Google Shape;262;p32"/>
          <p:cNvSpPr txBox="1"/>
          <p:nvPr/>
        </p:nvSpPr>
        <p:spPr>
          <a:xfrm>
            <a:off x="594600" y="1564650"/>
            <a:ext cx="4292400" cy="4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are: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36550" lvl="0" marL="457200" rtl="0" algn="l"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</a:rPr>
              <a:t>They don’t know how to say “no” to their friends.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</a:rPr>
              <a:t>They don’t feel good about themselves (low self-esteem).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</a:rPr>
              <a:t>They aren’t doing well in school.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</a:rPr>
              <a:t>They don’t understand the health consequences.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US" sz="1700">
                <a:solidFill>
                  <a:schemeClr val="dk1"/>
                </a:solidFill>
              </a:rPr>
              <a:t>They think everyone is doing it (overestimating the number of people who use it).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263" name="Google Shape;263;p32"/>
          <p:cNvSpPr txBox="1"/>
          <p:nvPr/>
        </p:nvSpPr>
        <p:spPr>
          <a:xfrm>
            <a:off x="5035500" y="3018600"/>
            <a:ext cx="3699000" cy="192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Char char="●"/>
            </a:pPr>
            <a:r>
              <a:rPr lang="en-US" sz="1700">
                <a:solidFill>
                  <a:schemeClr val="dk1"/>
                </a:solidFill>
              </a:rPr>
              <a:t>They don’t realize they can become addicted (underestimating the addictive nature of nicotine).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</a:rPr>
              <a:t>They think it will make them look cool or grown-up.</a:t>
            </a:r>
            <a:endParaRPr sz="1700">
              <a:solidFill>
                <a:schemeClr val="dk1"/>
              </a:solidFill>
            </a:endParaRPr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Noto Sans Symbols"/>
              <a:buChar char="●"/>
            </a:pPr>
            <a:r>
              <a:rPr lang="en-US" sz="1700">
                <a:solidFill>
                  <a:schemeClr val="dk1"/>
                </a:solidFill>
              </a:rPr>
              <a:t>They think it will help them fit in.</a:t>
            </a:r>
            <a:endParaRPr sz="1700">
              <a:solidFill>
                <a:schemeClr val="dk1"/>
              </a:solidFill>
            </a:endParaRPr>
          </a:p>
        </p:txBody>
      </p:sp>
      <p:sp>
        <p:nvSpPr>
          <p:cNvPr id="264" name="Google Shape;264;p32"/>
          <p:cNvSpPr txBox="1"/>
          <p:nvPr/>
        </p:nvSpPr>
        <p:spPr>
          <a:xfrm>
            <a:off x="594600" y="2065500"/>
            <a:ext cx="51429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</a:rPr>
              <a:t>(Any three of the following would be correct.)</a:t>
            </a:r>
            <a:endParaRPr/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/>
          <p:nvPr/>
        </p:nvSpPr>
        <p:spPr>
          <a:xfrm>
            <a:off x="851700" y="3429000"/>
            <a:ext cx="7315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i="0" lang="en-US" sz="3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What is “</a:t>
            </a:r>
            <a:r>
              <a:rPr lang="en-US" sz="3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True</a:t>
            </a:r>
            <a:r>
              <a:rPr i="0" lang="en-US" sz="3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”?</a:t>
            </a:r>
            <a:endParaRPr sz="3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0" name="Google Shape;60;p6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1" name="Google Shape;61;p6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i="0" lang="en-US" sz="3000" u="non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True/False:</a:t>
            </a: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100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8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33"/>
          <p:cNvSpPr txBox="1"/>
          <p:nvPr/>
        </p:nvSpPr>
        <p:spPr>
          <a:xfrm>
            <a:off x="990600" y="2560950"/>
            <a:ext cx="7543800" cy="17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You want to be tobacco and nicotine free. What are three ways you could say “no” to a friend who offers you a cigarette, vape, smokeless tobacco, pouch or other product?</a:t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0" name="Google Shape;270;p33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71" name="Google Shape;271;p33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72" name="Google Shape;272;p33"/>
          <p:cNvSpPr txBox="1"/>
          <p:nvPr>
            <p:ph type="title"/>
          </p:nvPr>
        </p:nvSpPr>
        <p:spPr>
          <a:xfrm>
            <a:off x="29811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Fill in the Blanks: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5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34"/>
          <p:cNvSpPr txBox="1"/>
          <p:nvPr/>
        </p:nvSpPr>
        <p:spPr>
          <a:xfrm>
            <a:off x="1600200" y="1905000"/>
            <a:ext cx="6488400" cy="376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are: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(Any three of the following would be correct.)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Say “no” and suggest something else.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Say “no” and talk about the consequences.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Say “no” and give a reason or explain why you said “no.”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Say “no” and reverse the pressure.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Say “no” and change the subject.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Say “no” and add some humor.</a:t>
            </a:r>
            <a:endParaRPr/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●"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Say “no” and walk away.</a:t>
            </a:r>
            <a:endParaRPr/>
          </a:p>
        </p:txBody>
      </p:sp>
      <p:sp>
        <p:nvSpPr>
          <p:cNvPr id="278" name="Google Shape;278;p34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79" name="Google Shape;279;p34"/>
          <p:cNvSpPr txBox="1"/>
          <p:nvPr>
            <p:ph type="title"/>
          </p:nvPr>
        </p:nvSpPr>
        <p:spPr>
          <a:xfrm>
            <a:off x="29811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Fill in the Blanks: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5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35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5" name="Google Shape;285;p35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6" name="Google Shape;286;p35"/>
          <p:cNvSpPr txBox="1"/>
          <p:nvPr/>
        </p:nvSpPr>
        <p:spPr>
          <a:xfrm>
            <a:off x="2766775" y="206525"/>
            <a:ext cx="59199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Final Question</a:t>
            </a:r>
            <a:br>
              <a:rPr b="1" lang="en-US" sz="32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sz="32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Health Consequences</a:t>
            </a:r>
            <a:endParaRPr sz="40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7" name="Google Shape;287;p35"/>
          <p:cNvSpPr txBox="1"/>
          <p:nvPr/>
        </p:nvSpPr>
        <p:spPr>
          <a:xfrm>
            <a:off x="946350" y="2967300"/>
            <a:ext cx="72513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2400">
                <a:solidFill>
                  <a:schemeClr val="dk1"/>
                </a:solidFill>
              </a:rPr>
              <a:t>List three types of cancer caused by smoking.</a:t>
            </a:r>
            <a:endParaRPr b="0" i="0" sz="26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36"/>
          <p:cNvSpPr txBox="1"/>
          <p:nvPr/>
        </p:nvSpPr>
        <p:spPr>
          <a:xfrm>
            <a:off x="3848100" y="6023275"/>
            <a:ext cx="14478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lang="en-US" sz="1800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The End</a:t>
            </a:r>
            <a:endParaRPr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3" name="Google Shape;293;p36"/>
          <p:cNvSpPr txBox="1"/>
          <p:nvPr/>
        </p:nvSpPr>
        <p:spPr>
          <a:xfrm>
            <a:off x="2766775" y="206525"/>
            <a:ext cx="5919900" cy="609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2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Final Answer</a:t>
            </a:r>
            <a:br>
              <a:rPr b="1" lang="en-US" sz="32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lang="en-US" sz="3200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Health Consequences</a:t>
            </a:r>
            <a:endParaRPr sz="4000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4" name="Google Shape;294;p36"/>
          <p:cNvSpPr txBox="1"/>
          <p:nvPr/>
        </p:nvSpPr>
        <p:spPr>
          <a:xfrm>
            <a:off x="1570300" y="1635850"/>
            <a:ext cx="6488400" cy="4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b="0" i="0" lang="en-US" sz="24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are: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t/>
            </a:r>
            <a:endParaRPr b="0" i="0" sz="24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0" i="0" lang="en-US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(Any three of the following would be correct.)</a:t>
            </a:r>
            <a:endParaRPr/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>
                <a:solidFill>
                  <a:schemeClr val="dk1"/>
                </a:solidFill>
              </a:rPr>
              <a:t>pharynx (mouth and throat)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>
                <a:solidFill>
                  <a:schemeClr val="dk1"/>
                </a:solidFill>
              </a:rPr>
              <a:t>larynx (voice box)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>
                <a:solidFill>
                  <a:schemeClr val="dk1"/>
                </a:solidFill>
              </a:rPr>
              <a:t>esophagus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>
                <a:solidFill>
                  <a:schemeClr val="dk1"/>
                </a:solidFill>
              </a:rPr>
              <a:t>lungs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>
                <a:solidFill>
                  <a:schemeClr val="dk1"/>
                </a:solidFill>
              </a:rPr>
              <a:t>stomach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>
                <a:solidFill>
                  <a:schemeClr val="dk1"/>
                </a:solidFill>
              </a:rPr>
              <a:t>pancreas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>
                <a:solidFill>
                  <a:schemeClr val="dk1"/>
                </a:solidFill>
              </a:rPr>
              <a:t>kidney</a:t>
            </a:r>
            <a:endParaRPr sz="1800">
              <a:solidFill>
                <a:schemeClr val="dk1"/>
              </a:solidFill>
            </a:endParaRPr>
          </a:p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-US" sz="1800">
                <a:solidFill>
                  <a:schemeClr val="dk1"/>
                </a:solidFill>
              </a:rPr>
              <a:t>bladder</a:t>
            </a:r>
            <a:endParaRPr sz="1800">
              <a:solidFill>
                <a:schemeClr val="dk1"/>
              </a:solidFill>
            </a:endParaRPr>
          </a:p>
        </p:txBody>
      </p:sp>
    </p:spTree>
  </p:cSld>
  <p:clrMapOvr>
    <a:masterClrMapping/>
  </p:clrMapOvr>
  <p:transition spd="med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37"/>
          <p:cNvSpPr txBox="1"/>
          <p:nvPr>
            <p:ph type="title"/>
          </p:nvPr>
        </p:nvSpPr>
        <p:spPr>
          <a:xfrm>
            <a:off x="1257300" y="2819400"/>
            <a:ext cx="6629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3600"/>
              <a:buFont typeface="Arial"/>
              <a:buNone/>
            </a:pPr>
            <a:r>
              <a:rPr b="1" i="0" lang="en-US" sz="3600" u="none">
                <a:solidFill>
                  <a:srgbClr val="0066CC"/>
                </a:solidFill>
                <a:latin typeface="Lato"/>
                <a:ea typeface="Lato"/>
                <a:cs typeface="Lato"/>
                <a:sym typeface="Lato"/>
              </a:rPr>
              <a:t>Thanks for sharing what you’ve learned about being tobacco and nicotine free!</a:t>
            </a:r>
            <a:endParaRPr>
              <a:solidFill>
                <a:srgbClr val="0066CC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0" name="Google Shape;300;p37"/>
          <p:cNvSpPr txBox="1"/>
          <p:nvPr/>
        </p:nvSpPr>
        <p:spPr>
          <a:xfrm>
            <a:off x="3962400" y="6023263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/>
        </p:nvSpPr>
        <p:spPr>
          <a:xfrm>
            <a:off x="1447800" y="2971800"/>
            <a:ext cx="6553200" cy="107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58595B"/>
              </a:buClr>
              <a:buSzPts val="3600"/>
              <a:buFont typeface="Arial"/>
              <a:buNone/>
            </a:pPr>
            <a:r>
              <a:rPr lang="en-US" sz="3200">
                <a:solidFill>
                  <a:schemeClr val="dk2"/>
                </a:solidFill>
              </a:rPr>
              <a:t>Young people who smoke cannot become addicted to nicotine.</a:t>
            </a:r>
            <a:r>
              <a:rPr lang="en-US" sz="3200">
                <a:solidFill>
                  <a:srgbClr val="58595B"/>
                </a:solidFill>
              </a:rPr>
              <a:t>	</a:t>
            </a:r>
            <a:endParaRPr sz="3200">
              <a:solidFill>
                <a:schemeClr val="dk1"/>
              </a:solidFill>
            </a:endParaRPr>
          </a:p>
        </p:txBody>
      </p:sp>
      <p:sp>
        <p:nvSpPr>
          <p:cNvPr id="67" name="Google Shape;67;p7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8" name="Google Shape;68;p7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9" name="Google Shape;69;p7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i="0" lang="en-US" sz="3000" u="non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True/False:</a:t>
            </a: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2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8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5" name="Google Shape;75;p8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i="0" lang="en-US" sz="3000" u="non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True/False:</a:t>
            </a: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2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76" name="Google Shape;76;p8"/>
          <p:cNvSpPr txBox="1"/>
          <p:nvPr/>
        </p:nvSpPr>
        <p:spPr>
          <a:xfrm>
            <a:off x="851700" y="3429000"/>
            <a:ext cx="7315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i="0" lang="en-US" sz="3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What is “</a:t>
            </a:r>
            <a:r>
              <a:rPr lang="en-US" sz="32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False</a:t>
            </a:r>
            <a:r>
              <a:rPr i="0" lang="en-US" sz="32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rPr>
              <a:t>”?</a:t>
            </a:r>
            <a:endParaRPr sz="3200">
              <a:solidFill>
                <a:schemeClr val="dk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/>
        </p:nvSpPr>
        <p:spPr>
          <a:xfrm>
            <a:off x="1066800" y="2819400"/>
            <a:ext cx="6934200" cy="1569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200">
                <a:solidFill>
                  <a:schemeClr val="dk2"/>
                </a:solidFill>
              </a:rPr>
              <a:t>Many young people say they’re going to quit smoking in the future, and then can’t.</a:t>
            </a:r>
            <a:r>
              <a:rPr b="0" i="0" lang="en-US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200">
              <a:solidFill>
                <a:schemeClr val="dk2"/>
              </a:solidFill>
            </a:endParaRPr>
          </a:p>
        </p:txBody>
      </p:sp>
      <p:sp>
        <p:nvSpPr>
          <p:cNvPr id="82" name="Google Shape;82;p9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3" name="Google Shape;83;p9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84" name="Google Shape;84;p9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i="0" lang="en-US" sz="3000" u="non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True/False:</a:t>
            </a: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3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 txBox="1"/>
          <p:nvPr/>
        </p:nvSpPr>
        <p:spPr>
          <a:xfrm>
            <a:off x="2590800" y="3220650"/>
            <a:ext cx="3962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“True”?</a:t>
            </a:r>
            <a:endParaRPr/>
          </a:p>
        </p:txBody>
      </p:sp>
      <p:sp>
        <p:nvSpPr>
          <p:cNvPr id="90" name="Google Shape;90;p10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1" name="Google Shape;91;p10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i="0" lang="en-US" sz="3000" u="non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True/False:</a:t>
            </a: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3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1"/>
          <p:cNvSpPr txBox="1"/>
          <p:nvPr/>
        </p:nvSpPr>
        <p:spPr>
          <a:xfrm>
            <a:off x="1905000" y="2895600"/>
            <a:ext cx="5654700" cy="1151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5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3200">
                <a:solidFill>
                  <a:schemeClr val="dk1"/>
                </a:solidFill>
              </a:rPr>
              <a:t>Smokeless tobacco is harmful to your health.</a:t>
            </a:r>
            <a:endParaRPr sz="3200"/>
          </a:p>
        </p:txBody>
      </p:sp>
      <p:sp>
        <p:nvSpPr>
          <p:cNvPr id="97" name="Google Shape;97;p11"/>
          <p:cNvSpPr txBox="1"/>
          <p:nvPr/>
        </p:nvSpPr>
        <p:spPr>
          <a:xfrm>
            <a:off x="3429000" y="59436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8" name="Google Shape;98;p11"/>
          <p:cNvSpPr txBox="1"/>
          <p:nvPr/>
        </p:nvSpPr>
        <p:spPr>
          <a:xfrm>
            <a:off x="4724400" y="5943600"/>
            <a:ext cx="1219200" cy="369300"/>
          </a:xfrm>
          <a:prstGeom prst="rect">
            <a:avLst/>
          </a:prstGeom>
          <a:solidFill>
            <a:srgbClr val="FF3A49"/>
          </a:solidFill>
          <a:ln cap="flat" cmpd="sng" w="9525">
            <a:solidFill>
              <a:srgbClr val="FF3A4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howjump?jump=nextslide"/>
              </a:rPr>
              <a:t>Answer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99" name="Google Shape;99;p11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i="0" lang="en-US" sz="3000" u="non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True/False:</a:t>
            </a: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4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Question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2"/>
          <p:cNvSpPr txBox="1"/>
          <p:nvPr/>
        </p:nvSpPr>
        <p:spPr>
          <a:xfrm>
            <a:off x="3048000" y="3200400"/>
            <a:ext cx="32004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is “</a:t>
            </a:r>
            <a:r>
              <a:rPr lang="en-US" sz="3200">
                <a:solidFill>
                  <a:schemeClr val="dk1"/>
                </a:solidFill>
              </a:rPr>
              <a:t>True</a:t>
            </a: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”?</a:t>
            </a:r>
            <a:endParaRPr/>
          </a:p>
        </p:txBody>
      </p:sp>
      <p:sp>
        <p:nvSpPr>
          <p:cNvPr id="105" name="Google Shape;105;p12"/>
          <p:cNvSpPr txBox="1"/>
          <p:nvPr/>
        </p:nvSpPr>
        <p:spPr>
          <a:xfrm>
            <a:off x="3962400" y="6096000"/>
            <a:ext cx="1219200" cy="369300"/>
          </a:xfrm>
          <a:prstGeom prst="rect">
            <a:avLst/>
          </a:prstGeom>
          <a:solidFill>
            <a:srgbClr val="0066CC"/>
          </a:solidFill>
          <a:ln cap="flat" cmpd="sng" w="9525">
            <a:solidFill>
              <a:srgbClr val="0066CC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None/>
            </a:pPr>
            <a:r>
              <a:rPr i="0" lang="en-US" sz="1800" cap="none" strike="noStrike">
                <a:solidFill>
                  <a:schemeClr val="hlink"/>
                </a:solidFill>
                <a:uFill>
                  <a:noFill/>
                </a:uFill>
                <a:latin typeface="Lato"/>
                <a:ea typeface="Lato"/>
                <a:cs typeface="Lato"/>
                <a:sym typeface="Lato"/>
                <a:hlinkClick action="ppaction://hlinksldjump" r:id="rId3"/>
              </a:rPr>
              <a:t>Home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6" name="Google Shape;106;p12"/>
          <p:cNvSpPr txBox="1"/>
          <p:nvPr>
            <p:ph type="title"/>
          </p:nvPr>
        </p:nvSpPr>
        <p:spPr>
          <a:xfrm>
            <a:off x="2814850" y="0"/>
            <a:ext cx="58719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90099"/>
              </a:buClr>
              <a:buSzPts val="4000"/>
              <a:buFont typeface="Arial"/>
              <a:buNone/>
            </a:pPr>
            <a:r>
              <a:rPr i="0" lang="en-US" sz="3000" u="none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True/False:</a:t>
            </a:r>
            <a:r>
              <a:rPr lang="en-US" sz="3000">
                <a:solidFill>
                  <a:schemeClr val="lt1"/>
                </a:solidFill>
                <a:latin typeface="Lato Black"/>
                <a:ea typeface="Lato Black"/>
                <a:cs typeface="Lato Black"/>
                <a:sym typeface="Lato Black"/>
              </a:rPr>
              <a:t> 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4</a:t>
            </a:r>
            <a:r>
              <a:rPr i="0" lang="en-US" sz="3000" u="non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00</a:t>
            </a:r>
            <a:r>
              <a:rPr lang="en-US" sz="3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 Answer</a:t>
            </a:r>
            <a:endParaRPr sz="300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Default Design">
  <a:themeElements>
    <a:clrScheme name="Default Design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FFFFFF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